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57" r:id="rId2"/>
    <p:sldId id="273" r:id="rId3"/>
    <p:sldId id="277" r:id="rId4"/>
    <p:sldId id="274" r:id="rId5"/>
    <p:sldId id="275" r:id="rId6"/>
    <p:sldId id="276" r:id="rId7"/>
    <p:sldId id="279" r:id="rId8"/>
    <p:sldId id="278" r:id="rId9"/>
    <p:sldId id="280" r:id="rId10"/>
    <p:sldId id="281" r:id="rId11"/>
    <p:sldId id="282" r:id="rId12"/>
    <p:sldId id="283" r:id="rId13"/>
    <p:sldId id="286" r:id="rId14"/>
    <p:sldId id="287" r:id="rId15"/>
    <p:sldId id="294" r:id="rId16"/>
    <p:sldId id="295" r:id="rId17"/>
    <p:sldId id="296" r:id="rId18"/>
    <p:sldId id="300" r:id="rId19"/>
    <p:sldId id="302" r:id="rId20"/>
    <p:sldId id="304" r:id="rId21"/>
    <p:sldId id="306" r:id="rId22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525A"/>
    <a:srgbClr val="667181"/>
    <a:srgbClr val="8FA0A3"/>
    <a:srgbClr val="30353F"/>
    <a:srgbClr val="43CDD9"/>
    <a:srgbClr val="BABABA"/>
    <a:srgbClr val="DBDBDB"/>
    <a:srgbClr val="85E0E7"/>
    <a:srgbClr val="515A6B"/>
    <a:srgbClr val="AFB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DB23B7-7E76-43E3-807B-DEB55EAA25F1}" v="127" dt="2020-02-04T10:36:29.5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Stile chiaro 1 - Color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Stile medio 3 - 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089" autoAdjust="0"/>
  </p:normalViewPr>
  <p:slideViewPr>
    <p:cSldViewPr snapToGrid="0" showGuides="1">
      <p:cViewPr varScale="1">
        <p:scale>
          <a:sx n="49" d="100"/>
          <a:sy n="49" d="100"/>
        </p:scale>
        <p:origin x="1336" y="60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86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592796-7AA1-497B-9CE9-8E8966CB8CE2}" type="datetime1">
              <a:rPr lang="it-IT" smtClean="0"/>
              <a:t>04/02/2020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EBC1D5-B3EF-4A13-8CDE-7F28DE69B96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90146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44CD3-F172-40A6-8CC2-7C1BDB50FCCC}" type="datetime1">
              <a:rPr lang="it-IT" smtClean="0"/>
              <a:pPr/>
              <a:t>04/02/2020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D34AC2-3728-4A8B-B58F-6888FAEC3D20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656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Tx/>
              <a:buChar char="-"/>
            </a:pPr>
            <a:r>
              <a:rPr lang="it-IT" dirty="0"/>
              <a:t>CORRELAZIONE TRA GLI ASSETS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Più I PUNTI FORMANO UNA RETTA Più SONO CORRELATI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Più SONO DISPERSI Più SONO INCORRELATI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50047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2733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Tx/>
              <a:buChar char="-"/>
            </a:pPr>
            <a:r>
              <a:rPr lang="it-IT" dirty="0"/>
              <a:t>MESI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HO TROVATO IL MODELLO PROVANDO LE COMBINAZIONI DEI PARMETRI P E Q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SCELGO IL MIGLIORE PROVANDOLO SUL VALIDATION SET (MAGGIORE ACCURACY)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PREVISIONE SUL TEST SET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8081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Tx/>
              <a:buChar char="-"/>
            </a:pPr>
            <a:r>
              <a:rPr lang="it-IT" dirty="0"/>
              <a:t>ARIMA SU APPLE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PARAMETRI P=2 E Q=3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57611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Tx/>
              <a:buChar char="-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7840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5882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Tx/>
              <a:buChar char="-"/>
            </a:pPr>
            <a:r>
              <a:rPr lang="it-IT" dirty="0"/>
              <a:t>TUTTI INTORNO ALL’ 1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AMAZN IL Più VOLATILE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13438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Tx/>
              <a:buChar char="-"/>
            </a:pPr>
            <a:r>
              <a:rPr lang="it-IT" dirty="0"/>
              <a:t>Successivamente ho calcolato il beta con finestra di 12 mesi, in modo tale da monitorare il suo andamento nel tempo.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Da questo grafico possiamo capire i periodi in cui l’indice di </a:t>
            </a:r>
            <a:r>
              <a:rPr lang="it-IT" dirty="0" err="1"/>
              <a:t>apple</a:t>
            </a:r>
            <a:r>
              <a:rPr lang="it-IT" dirty="0"/>
              <a:t> è più o meno volatile, ad esempio il punto di massima volatilità di beta è nel dicembre 2015 dove raggiunge valori superiori a 2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Oppure verso febbraio 2013 dove il beta è 0, quindi il titolo ha avuto dei movimenti </a:t>
            </a:r>
            <a:r>
              <a:rPr lang="it-IT" dirty="0" err="1"/>
              <a:t>incorrelati</a:t>
            </a:r>
            <a:r>
              <a:rPr lang="it-IT" dirty="0"/>
              <a:t> al mercato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Invece a gennaio 2018 il beta è negativo e avrà quindi comportamento opposto al mercato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7467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2080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Tx/>
              <a:buChar char="-"/>
            </a:pPr>
            <a:r>
              <a:rPr lang="it-IT" dirty="0"/>
              <a:t>HO CALOLATO INIZIALMENTE I PESI DEGLI ASSETS NEL PORTAFOGLIO OTTIMO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USANDO LA TECNICA DEL BUY AND HOLD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PORTFOLIO OPTIM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BUDGET 50.000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9197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-SCARICARE I DATI</a:t>
            </a:r>
          </a:p>
          <a:p>
            <a:pPr rtl="0"/>
            <a:r>
              <a:rPr lang="it-IT" dirty="0"/>
              <a:t>-FREQUENZA DA GIORNALIERA A MENSILE</a:t>
            </a:r>
          </a:p>
          <a:p>
            <a:pPr rtl="0"/>
            <a:r>
              <a:rPr lang="it-IT" dirty="0"/>
              <a:t>-ADJUSTED CLOSED PRICE</a:t>
            </a:r>
          </a:p>
          <a:p>
            <a:pPr rtl="0"/>
            <a:r>
              <a:rPr lang="it-IT" dirty="0"/>
              <a:t>-QUANTMOD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2158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Tx/>
              <a:buChar char="-"/>
            </a:pPr>
            <a:r>
              <a:rPr lang="it-IT" dirty="0"/>
              <a:t>RITORNO DEL PORTAFOGLIO RIBILANCIANDO MENSILMENTE 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RIBILANCIANDO PER OTTENERE IL PORTAFOGLIO OTTIMO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INOLTRE HO CALCOLATO ANCHE IL COSTO DELLE TRANSIZIONI</a:t>
            </a:r>
          </a:p>
          <a:p>
            <a:pPr marL="171450" indent="-171450" rtl="0">
              <a:buFontTx/>
              <a:buChar char="-"/>
            </a:pPr>
            <a:r>
              <a:rPr lang="it-IT" dirty="0" err="1"/>
              <a:t>CIOè</a:t>
            </a:r>
            <a:r>
              <a:rPr lang="it-IT" dirty="0"/>
              <a:t> IL CAMBIO DI PESO PER RIBILANCIARE IL PORTAFOGLIO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16787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13027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3242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Tx/>
              <a:buChar char="-"/>
            </a:pPr>
            <a:r>
              <a:rPr lang="it-IT" dirty="0"/>
              <a:t>ANDAMENTO DEI RITORNI NEL TEMPO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STESSA DIREZIONE DI CRESCITA 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MA NON CRESCONO NELLO STESSO MODO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VARIAZIONE DI AMAZON Più CONSISTENTI, Più VOLATILE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8160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Tx/>
              <a:buChar char="-"/>
            </a:pPr>
            <a:r>
              <a:rPr lang="it-IT" dirty="0"/>
              <a:t>CARATTERI DELLA DISTRIBUZIONE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LINEA NERA MEDIANA, MASSIMO E MINIMO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VALORI AL DI FUORI SONO OUTLIERS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VALORI ANOMALI RISPETTO ALLE OSSERVAZIONI</a:t>
            </a:r>
          </a:p>
          <a:p>
            <a:pPr marL="171450" indent="-171450" rtl="0">
              <a:buFontTx/>
              <a:buChar char="-"/>
            </a:pPr>
            <a:endParaRPr lang="it-IT" dirty="0"/>
          </a:p>
          <a:p>
            <a:pPr marL="171450" indent="-171450" rtl="0">
              <a:buFontTx/>
              <a:buChar char="-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2994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Tx/>
              <a:buChar char="-"/>
            </a:pPr>
            <a:r>
              <a:rPr lang="it-IT" dirty="0"/>
              <a:t>CONFRONTA LA NOSTRA DISTRIBUZIONE CON LA NORMALE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SE I PUNTI SEGUONO L’ANDAMENTO DELLA RETTA E’ DISTRIBUITO NORMALMENTE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8255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Tx/>
              <a:buChar char="-"/>
            </a:pPr>
            <a:r>
              <a:rPr lang="it-IT" dirty="0"/>
              <a:t>L’ISTOGRAMMA MOSTRA IN MODO APPROSSIMATIVO LA DISTRIBUZIONE DELL’ASSET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2965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Tx/>
              <a:buChar char="-"/>
            </a:pPr>
            <a:r>
              <a:rPr lang="it-IT" dirty="0"/>
              <a:t>MEDIA DEI RITORNI (TOP AMZN, NO GOOG)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VARIANZA MAGGIORE AMZN QUINDI </a:t>
            </a:r>
            <a:r>
              <a:rPr lang="it-IT" dirty="0" err="1"/>
              <a:t>AVRà</a:t>
            </a:r>
            <a:r>
              <a:rPr lang="it-IT" dirty="0"/>
              <a:t> MAGGIORE </a:t>
            </a:r>
            <a:r>
              <a:rPr lang="it-IT" dirty="0" err="1"/>
              <a:t>VARIABILITà</a:t>
            </a:r>
            <a:r>
              <a:rPr lang="it-IT" dirty="0"/>
              <a:t> NEI VALORI ASSUNTI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ANCHE LA DEVIAZIONE STANDARD SEGUE LA VARIANZA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QUINDI AMZN è L’ASSET Più VOLATILE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MAGGIORE </a:t>
            </a:r>
            <a:r>
              <a:rPr lang="it-IT" dirty="0" err="1"/>
              <a:t>VOLATILITà</a:t>
            </a:r>
            <a:r>
              <a:rPr lang="it-IT" dirty="0"/>
              <a:t> VUOL DIRE MAGGIOR RISCHIO (POTREBBE PORTARE A GRANDI GUADAGNI, MA ANCHE GRANDI PERDITE)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8578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Tx/>
              <a:buChar char="-"/>
            </a:pPr>
            <a:r>
              <a:rPr lang="it-IT" dirty="0"/>
              <a:t>QUANTO DUE ASSETS VARIANO ASSIEME, LA DIPENDENZA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(TUTTI POSITIVI) AMZN e GOOG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CORRELAZIONE 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VALORE TRA 0 E 1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AL VALORE DI UNO CORRISPONDE UN VALORE DELL’ALTRA</a:t>
            </a:r>
          </a:p>
          <a:p>
            <a:pPr marL="171450" indent="-171450" rtl="0">
              <a:buFontTx/>
              <a:buChar char="-"/>
            </a:pPr>
            <a:r>
              <a:rPr lang="it-IT" dirty="0"/>
              <a:t>SCATTERPLOT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8019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680C2F-E619-4E2B-98D8-9919014BF7EE}" type="datetime1">
              <a:rPr lang="it-IT" noProof="0" smtClean="0"/>
              <a:t>04/02/2020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EE3EE3-319B-4C93-A32E-F64B3033E57B}" type="datetime1">
              <a:rPr lang="it-IT" noProof="0" smtClean="0"/>
              <a:t>04/02/2020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0A9B30-32BF-442A-B130-C9B2A356DE7F}" type="datetime1">
              <a:rPr lang="it-IT" noProof="0" smtClean="0"/>
              <a:t>04/02/2020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54DC4D-4BAB-43AA-A021-28B909AD3CA4}" type="datetime1">
              <a:rPr lang="it-IT" noProof="0" smtClean="0"/>
              <a:t>04/02/2020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117723-EB04-4C04-9674-58A429F184E6}" type="datetime1">
              <a:rPr lang="it-IT" noProof="0" smtClean="0"/>
              <a:t>04/02/2020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E15B3F-4F63-4854-B260-644CB8AE9876}" type="datetime1">
              <a:rPr lang="it-IT" noProof="0" smtClean="0"/>
              <a:t>04/02/2020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E3B526-7D30-4D51-AA76-7FA42F009E0B}" type="datetime1">
              <a:rPr lang="it-IT" noProof="0" smtClean="0"/>
              <a:t>04/02/2020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5E6CD4-BACA-4755-A5FF-8B9C7B679C7B}" type="datetime1">
              <a:rPr lang="it-IT" noProof="0" smtClean="0"/>
              <a:t>04/02/2020</a:t>
            </a:fld>
            <a:endParaRPr lang="it-IT" noProof="0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2178BE-F2FA-4842-89B9-5AB859F2200B}" type="datetime1">
              <a:rPr lang="it-IT" noProof="0" smtClean="0"/>
              <a:t>04/02/2020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4AF1B6-DBC2-4905-A758-9C352F9780A8}" type="datetime1">
              <a:rPr lang="it-IT" noProof="0" smtClean="0"/>
              <a:t>04/02/2020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6C0DB5-C28F-411E-89D7-2AE292A03A8E}" type="datetime1">
              <a:rPr lang="it-IT" noProof="0" smtClean="0"/>
              <a:t>04/02/2020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6" name="Figura a mano libera: Forma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" name="Figura a mano libera: Forma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465EC4-9DBE-48F2-9E50-89249D3E8290}" type="datetime1">
              <a:rPr lang="it-IT" noProof="0" smtClean="0"/>
              <a:t>04/02/2020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D3C9841-ED8B-4C1E-8E02-F067D670649A}" type="datetime1">
              <a:rPr lang="it-IT" noProof="0" smtClean="0"/>
              <a:t>04/02/2020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Immagine in bianco e nero di una città&#10;&#10;Descrizione generata automaticament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ttangolo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" name="Casella di testo 6"/>
          <p:cNvSpPr txBox="1"/>
          <p:nvPr/>
        </p:nvSpPr>
        <p:spPr>
          <a:xfrm>
            <a:off x="2901214" y="2351782"/>
            <a:ext cx="6389570" cy="10772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7000" b="1" dirty="0">
                <a:solidFill>
                  <a:schemeClr val="bg1"/>
                </a:solidFill>
                <a:latin typeface="+mj-lt"/>
              </a:rPr>
              <a:t>PROGETTO</a:t>
            </a:r>
            <a:r>
              <a:rPr lang="it-IT" sz="6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7000" b="1" dirty="0">
                <a:solidFill>
                  <a:schemeClr val="bg1"/>
                </a:solidFill>
                <a:latin typeface="+mj-lt"/>
              </a:rPr>
              <a:t>BISF</a:t>
            </a:r>
          </a:p>
        </p:txBody>
      </p:sp>
      <p:sp>
        <p:nvSpPr>
          <p:cNvPr id="21" name="Casella di testo 20"/>
          <p:cNvSpPr txBox="1"/>
          <p:nvPr/>
        </p:nvSpPr>
        <p:spPr>
          <a:xfrm>
            <a:off x="4605270" y="3575111"/>
            <a:ext cx="298145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000" dirty="0">
                <a:solidFill>
                  <a:schemeClr val="bg1"/>
                </a:solidFill>
              </a:rPr>
              <a:t>Marzorati Stefano </a:t>
            </a:r>
          </a:p>
        </p:txBody>
      </p:sp>
      <p:sp>
        <p:nvSpPr>
          <p:cNvPr id="3" name="Titolo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asella di testo 109"/>
          <p:cNvSpPr txBox="1"/>
          <p:nvPr/>
        </p:nvSpPr>
        <p:spPr>
          <a:xfrm>
            <a:off x="3537609" y="165381"/>
            <a:ext cx="511678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GRAFICO CORRELAZIONE </a:t>
            </a:r>
          </a:p>
        </p:txBody>
      </p:sp>
      <p:grpSp>
        <p:nvGrpSpPr>
          <p:cNvPr id="61" name="Gruppo 60" descr="Questa è un icona di un grafico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igura a mano libera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3" name="Figura a mano libera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4" name="Figura a mano libera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p:sp>
        <p:nvSpPr>
          <p:cNvPr id="33" name="Casella di testo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884637" y="651307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F1F6667-C9D0-4FBC-A96E-4EA90124F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99" y="691321"/>
            <a:ext cx="11575601" cy="5821756"/>
          </a:xfrm>
          <a:prstGeom prst="rect">
            <a:avLst/>
          </a:prstGeom>
        </p:spPr>
      </p:pic>
      <p:sp>
        <p:nvSpPr>
          <p:cNvPr id="30" name="Figura a mano libera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4" y="6354737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13" name="Casella di testo 32">
            <a:extLst>
              <a:ext uri="{FF2B5EF4-FFF2-40B4-BE49-F238E27FC236}">
                <a16:creationId xmlns:a16="http://schemas.microsoft.com/office/drawing/2014/main" id="{5542CC80-E4DD-430F-81AC-2CB631DC25BC}"/>
              </a:ext>
            </a:extLst>
          </p:cNvPr>
          <p:cNvSpPr txBox="1"/>
          <p:nvPr/>
        </p:nvSpPr>
        <p:spPr>
          <a:xfrm>
            <a:off x="11884637" y="6481179"/>
            <a:ext cx="341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10</a:t>
            </a:r>
          </a:p>
          <a:p>
            <a:pPr rtl="0"/>
            <a:endParaRPr lang="it-IT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87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ttangol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3" name="Casella di testo 12"/>
          <p:cNvSpPr txBox="1"/>
          <p:nvPr/>
        </p:nvSpPr>
        <p:spPr>
          <a:xfrm>
            <a:off x="485509" y="2354375"/>
            <a:ext cx="1122098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800" b="1" dirty="0">
                <a:solidFill>
                  <a:srgbClr val="FFFFFF"/>
                </a:solidFill>
                <a:latin typeface="+mj-lt"/>
              </a:rPr>
              <a:t>PREDICTIVE ANALITYCS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11</a:t>
            </a:r>
          </a:p>
        </p:txBody>
      </p:sp>
      <p:sp>
        <p:nvSpPr>
          <p:cNvPr id="11" name="Casella di testo 12">
            <a:extLst>
              <a:ext uri="{FF2B5EF4-FFF2-40B4-BE49-F238E27FC236}">
                <a16:creationId xmlns:a16="http://schemas.microsoft.com/office/drawing/2014/main" id="{DACEF430-752E-46AF-8729-FEB0A4D27029}"/>
              </a:ext>
            </a:extLst>
          </p:cNvPr>
          <p:cNvSpPr txBox="1"/>
          <p:nvPr/>
        </p:nvSpPr>
        <p:spPr>
          <a:xfrm>
            <a:off x="485509" y="3457185"/>
            <a:ext cx="1114651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2000" dirty="0">
                <a:solidFill>
                  <a:srgbClr val="FFFFFF"/>
                </a:solidFill>
                <a:latin typeface="+mj-lt"/>
              </a:rPr>
              <a:t>La </a:t>
            </a:r>
            <a:r>
              <a:rPr lang="it-IT" sz="2000" dirty="0" err="1">
                <a:solidFill>
                  <a:srgbClr val="FFFFFF"/>
                </a:solidFill>
                <a:latin typeface="+mj-lt"/>
              </a:rPr>
              <a:t>predictive</a:t>
            </a:r>
            <a:r>
              <a:rPr lang="it-IT" sz="2000" dirty="0">
                <a:solidFill>
                  <a:srgbClr val="FFFFFF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+mj-lt"/>
              </a:rPr>
              <a:t>analitycs</a:t>
            </a:r>
            <a:r>
              <a:rPr lang="it-IT" sz="2000" dirty="0">
                <a:solidFill>
                  <a:srgbClr val="FFFFFF"/>
                </a:solidFill>
                <a:latin typeface="+mj-lt"/>
              </a:rPr>
              <a:t> usa tecniche statistiche, di modellazione e apprendimento automatico per analizzare i dati attuali per fare previsioni sul futuro.</a:t>
            </a:r>
          </a:p>
        </p:txBody>
      </p:sp>
    </p:spTree>
    <p:extLst>
      <p:ext uri="{BB962C8B-B14F-4D97-AF65-F5344CB8AC3E}">
        <p14:creationId xmlns:p14="http://schemas.microsoft.com/office/powerpoint/2010/main" val="4033311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asella di testo 109"/>
          <p:cNvSpPr txBox="1"/>
          <p:nvPr/>
        </p:nvSpPr>
        <p:spPr>
          <a:xfrm>
            <a:off x="3637796" y="486221"/>
            <a:ext cx="491641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PREVISIONE CON ARIMA </a:t>
            </a:r>
          </a:p>
        </p:txBody>
      </p:sp>
      <p:grpSp>
        <p:nvGrpSpPr>
          <p:cNvPr id="61" name="Gruppo 60" descr="Questa è un icona di un grafico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igura a mano libera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3" name="Figura a mano libera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4" name="Figura a mano libera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p:sp>
        <p:nvSpPr>
          <p:cNvPr id="33" name="Casella di testo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884637" y="651307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0" name="Figura a mano libera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4" y="6354737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13" name="Casella di testo 32">
            <a:extLst>
              <a:ext uri="{FF2B5EF4-FFF2-40B4-BE49-F238E27FC236}">
                <a16:creationId xmlns:a16="http://schemas.microsoft.com/office/drawing/2014/main" id="{5542CC80-E4DD-430F-81AC-2CB631DC25BC}"/>
              </a:ext>
            </a:extLst>
          </p:cNvPr>
          <p:cNvSpPr txBox="1"/>
          <p:nvPr/>
        </p:nvSpPr>
        <p:spPr>
          <a:xfrm>
            <a:off x="11884637" y="6481179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0F632A9-A567-4F5B-AB32-368617C44A9A}"/>
              </a:ext>
            </a:extLst>
          </p:cNvPr>
          <p:cNvSpPr txBox="1"/>
          <p:nvPr/>
        </p:nvSpPr>
        <p:spPr>
          <a:xfrm flipH="1">
            <a:off x="776385" y="1593762"/>
            <a:ext cx="10876548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b="1" dirty="0"/>
              <a:t>Per questo modello di previsione di tipo ARIMA sono stati usati: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700" b="1" dirty="0"/>
              <a:t>96 mesi </a:t>
            </a:r>
            <a:r>
              <a:rPr lang="it-IT" sz="2700" b="1" dirty="0">
                <a:sym typeface="Wingdings" panose="05000000000000000000" pitchFamily="2" charset="2"/>
              </a:rPr>
              <a:t> Training Set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700" b="1" dirty="0">
                <a:sym typeface="Wingdings" panose="05000000000000000000" pitchFamily="2" charset="2"/>
              </a:rPr>
              <a:t>12 mesi  </a:t>
            </a:r>
            <a:r>
              <a:rPr lang="it-IT" sz="2700" b="1" dirty="0" err="1">
                <a:sym typeface="Wingdings" panose="05000000000000000000" pitchFamily="2" charset="2"/>
              </a:rPr>
              <a:t>Validation</a:t>
            </a:r>
            <a:r>
              <a:rPr lang="it-IT" sz="2700" b="1" dirty="0">
                <a:sym typeface="Wingdings" panose="05000000000000000000" pitchFamily="2" charset="2"/>
              </a:rPr>
              <a:t> Set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700" b="1" dirty="0">
                <a:sym typeface="Wingdings" panose="05000000000000000000" pitchFamily="2" charset="2"/>
              </a:rPr>
              <a:t>10 mesi  Test Set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it-IT" sz="2700" b="1" dirty="0">
              <a:sym typeface="Wingdings" panose="05000000000000000000" pitchFamily="2" charset="2"/>
            </a:endParaRPr>
          </a:p>
          <a:p>
            <a:r>
              <a:rPr lang="it-IT" sz="2700" b="1" dirty="0">
                <a:sym typeface="Wingdings" panose="05000000000000000000" pitchFamily="2" charset="2"/>
              </a:rPr>
              <a:t>Il modello svolge per ogni asset i seguenti passi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700" b="1" dirty="0">
                <a:sym typeface="Wingdings" panose="05000000000000000000" pitchFamily="2" charset="2"/>
              </a:rPr>
              <a:t>Creo dei modelli basati sul Training Set, provando tutte le combinazioni dei parametri (p, 0, q);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700" b="1" dirty="0">
                <a:sym typeface="Wingdings" panose="05000000000000000000" pitchFamily="2" charset="2"/>
              </a:rPr>
              <a:t>Scelgo il modello che risulta migliore sul </a:t>
            </a:r>
            <a:r>
              <a:rPr lang="it-IT" sz="2700" b="1" dirty="0" err="1">
                <a:sym typeface="Wingdings" panose="05000000000000000000" pitchFamily="2" charset="2"/>
              </a:rPr>
              <a:t>Validation</a:t>
            </a:r>
            <a:r>
              <a:rPr lang="it-IT" sz="2700" b="1" dirty="0">
                <a:sym typeface="Wingdings" panose="05000000000000000000" pitchFamily="2" charset="2"/>
              </a:rPr>
              <a:t> Set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700" b="1" dirty="0">
                <a:sym typeface="Wingdings" panose="05000000000000000000" pitchFamily="2" charset="2"/>
              </a:rPr>
              <a:t>Applico il modello migliore facendo una previsione sul Test Set.</a:t>
            </a:r>
          </a:p>
          <a:p>
            <a:endParaRPr lang="it-IT" sz="27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71849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asella di testo 109"/>
          <p:cNvSpPr txBox="1"/>
          <p:nvPr/>
        </p:nvSpPr>
        <p:spPr>
          <a:xfrm>
            <a:off x="4593986" y="165381"/>
            <a:ext cx="300402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ARIMA su AAPL</a:t>
            </a:r>
          </a:p>
        </p:txBody>
      </p:sp>
      <p:grpSp>
        <p:nvGrpSpPr>
          <p:cNvPr id="61" name="Gruppo 60" descr="Questa è un icona di un grafico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igura a mano libera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3" name="Figura a mano libera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4" name="Figura a mano libera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p:sp>
        <p:nvSpPr>
          <p:cNvPr id="33" name="Casella di testo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884637" y="651307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0" name="Figura a mano libera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4" y="6354737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13" name="Casella di testo 32">
            <a:extLst>
              <a:ext uri="{FF2B5EF4-FFF2-40B4-BE49-F238E27FC236}">
                <a16:creationId xmlns:a16="http://schemas.microsoft.com/office/drawing/2014/main" id="{5542CC80-E4DD-430F-81AC-2CB631DC25BC}"/>
              </a:ext>
            </a:extLst>
          </p:cNvPr>
          <p:cNvSpPr txBox="1"/>
          <p:nvPr/>
        </p:nvSpPr>
        <p:spPr>
          <a:xfrm>
            <a:off x="11884637" y="6481179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13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E548FBE4-65FD-4188-A5DD-D77591FD6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88"/>
          <a:stretch/>
        </p:blipFill>
        <p:spPr>
          <a:xfrm>
            <a:off x="156758" y="909000"/>
            <a:ext cx="11878485" cy="504000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DDF32505-CD7A-4391-A7C4-ED11BB9874EE}"/>
              </a:ext>
            </a:extLst>
          </p:cNvPr>
          <p:cNvSpPr/>
          <p:nvPr/>
        </p:nvSpPr>
        <p:spPr>
          <a:xfrm>
            <a:off x="1116885" y="4166727"/>
            <a:ext cx="1939136" cy="1042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Accuracy</a:t>
            </a:r>
            <a:r>
              <a:rPr lang="it-IT" dirty="0"/>
              <a:t> RMSE:</a:t>
            </a:r>
          </a:p>
          <a:p>
            <a:pPr algn="ctr"/>
            <a:r>
              <a:rPr lang="it-IT" dirty="0"/>
              <a:t>0,0728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6EC97736-E2A6-4824-9907-27156B774ADF}"/>
              </a:ext>
            </a:extLst>
          </p:cNvPr>
          <p:cNvSpPr/>
          <p:nvPr/>
        </p:nvSpPr>
        <p:spPr>
          <a:xfrm>
            <a:off x="4302405" y="4914579"/>
            <a:ext cx="3587188" cy="590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Parametri ARIMA =(2, 0, 3)</a:t>
            </a:r>
          </a:p>
        </p:txBody>
      </p:sp>
    </p:spTree>
    <p:extLst>
      <p:ext uri="{BB962C8B-B14F-4D97-AF65-F5344CB8AC3E}">
        <p14:creationId xmlns:p14="http://schemas.microsoft.com/office/powerpoint/2010/main" val="1549534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asella di testo 109"/>
          <p:cNvSpPr txBox="1"/>
          <p:nvPr/>
        </p:nvSpPr>
        <p:spPr>
          <a:xfrm>
            <a:off x="4593986" y="165381"/>
            <a:ext cx="300402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ARIMA su AAPL</a:t>
            </a:r>
          </a:p>
        </p:txBody>
      </p:sp>
      <p:grpSp>
        <p:nvGrpSpPr>
          <p:cNvPr id="61" name="Gruppo 60" descr="Questa è un icona di un grafico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igura a mano libera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3" name="Figura a mano libera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4" name="Figura a mano libera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p:sp>
        <p:nvSpPr>
          <p:cNvPr id="33" name="Casella di testo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884637" y="651307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0" name="Figura a mano libera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4" y="6354737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13" name="Casella di testo 32">
            <a:extLst>
              <a:ext uri="{FF2B5EF4-FFF2-40B4-BE49-F238E27FC236}">
                <a16:creationId xmlns:a16="http://schemas.microsoft.com/office/drawing/2014/main" id="{5542CC80-E4DD-430F-81AC-2CB631DC25BC}"/>
              </a:ext>
            </a:extLst>
          </p:cNvPr>
          <p:cNvSpPr txBox="1"/>
          <p:nvPr/>
        </p:nvSpPr>
        <p:spPr>
          <a:xfrm>
            <a:off x="11884637" y="6481179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14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51A3F03-5B2F-4DEC-B053-A920250BF1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08"/>
          <a:stretch/>
        </p:blipFill>
        <p:spPr>
          <a:xfrm>
            <a:off x="218843" y="909000"/>
            <a:ext cx="1175431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39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ttangol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3" name="Casella di testo 12"/>
          <p:cNvSpPr txBox="1"/>
          <p:nvPr/>
        </p:nvSpPr>
        <p:spPr>
          <a:xfrm>
            <a:off x="485509" y="2354375"/>
            <a:ext cx="1122098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800" b="1" dirty="0">
                <a:solidFill>
                  <a:srgbClr val="FFFFFF"/>
                </a:solidFill>
                <a:latin typeface="+mj-lt"/>
              </a:rPr>
              <a:t>BETA COMPUTATION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11</a:t>
            </a:r>
          </a:p>
        </p:txBody>
      </p:sp>
    </p:spTree>
    <p:extLst>
      <p:ext uri="{BB962C8B-B14F-4D97-AF65-F5344CB8AC3E}">
        <p14:creationId xmlns:p14="http://schemas.microsoft.com/office/powerpoint/2010/main" val="54269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asella di testo 109"/>
          <p:cNvSpPr txBox="1"/>
          <p:nvPr/>
        </p:nvSpPr>
        <p:spPr>
          <a:xfrm>
            <a:off x="4120302" y="486221"/>
            <a:ext cx="395140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CALCOLO DEL BETA </a:t>
            </a:r>
          </a:p>
        </p:txBody>
      </p:sp>
      <p:grpSp>
        <p:nvGrpSpPr>
          <p:cNvPr id="61" name="Gruppo 60" descr="Questa è un icona di un grafico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igura a mano libera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3" name="Figura a mano libera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4" name="Figura a mano libera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p:sp>
        <p:nvSpPr>
          <p:cNvPr id="33" name="Casella di testo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884637" y="651307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0" name="Figura a mano libera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4" y="6354737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13" name="Casella di testo 32">
            <a:extLst>
              <a:ext uri="{FF2B5EF4-FFF2-40B4-BE49-F238E27FC236}">
                <a16:creationId xmlns:a16="http://schemas.microsoft.com/office/drawing/2014/main" id="{5542CC80-E4DD-430F-81AC-2CB631DC25BC}"/>
              </a:ext>
            </a:extLst>
          </p:cNvPr>
          <p:cNvSpPr txBox="1"/>
          <p:nvPr/>
        </p:nvSpPr>
        <p:spPr>
          <a:xfrm>
            <a:off x="11884637" y="6481179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0F632A9-A567-4F5B-AB32-368617C44A9A}"/>
              </a:ext>
            </a:extLst>
          </p:cNvPr>
          <p:cNvSpPr txBox="1"/>
          <p:nvPr/>
        </p:nvSpPr>
        <p:spPr>
          <a:xfrm flipH="1">
            <a:off x="776385" y="1593762"/>
            <a:ext cx="108765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200" b="1" dirty="0">
                <a:sym typeface="Wingdings" panose="05000000000000000000" pitchFamily="2" charset="2"/>
              </a:rPr>
              <a:t>β</a:t>
            </a:r>
            <a:r>
              <a:rPr lang="it-IT" sz="2200" b="1" dirty="0">
                <a:sym typeface="Wingdings" panose="05000000000000000000" pitchFamily="2" charset="2"/>
              </a:rPr>
              <a:t> è un indice che riporta l’andamento del titolo rispetto al mercato.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200" b="1" dirty="0">
                <a:sym typeface="Wingdings" panose="05000000000000000000" pitchFamily="2" charset="2"/>
              </a:rPr>
              <a:t>Come indice di riferimento per il mercato è stato preso lo SP500.</a:t>
            </a:r>
          </a:p>
          <a:p>
            <a:br>
              <a:rPr lang="it-IT" sz="2200" b="1" dirty="0">
                <a:sym typeface="Wingdings" panose="05000000000000000000" pitchFamily="2" charset="2"/>
              </a:rPr>
            </a:br>
            <a:r>
              <a:rPr lang="it-IT" sz="2200" b="1" dirty="0">
                <a:sym typeface="Wingdings" panose="05000000000000000000" pitchFamily="2" charset="2"/>
              </a:rPr>
              <a:t>I valori di </a:t>
            </a:r>
            <a:r>
              <a:rPr lang="el-GR" sz="2200" b="1" dirty="0">
                <a:sym typeface="Wingdings" panose="05000000000000000000" pitchFamily="2" charset="2"/>
              </a:rPr>
              <a:t>β</a:t>
            </a:r>
            <a:r>
              <a:rPr lang="it-IT" sz="2200" b="1" dirty="0">
                <a:sym typeface="Wingdings" panose="05000000000000000000" pitchFamily="2" charset="2"/>
              </a:rPr>
              <a:t> sono i seguenti:</a:t>
            </a: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C6808C36-05AF-4030-8727-68AF70D68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026854"/>
              </p:ext>
            </p:extLst>
          </p:nvPr>
        </p:nvGraphicFramePr>
        <p:xfrm>
          <a:off x="776385" y="3158376"/>
          <a:ext cx="10876548" cy="85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19137">
                  <a:extLst>
                    <a:ext uri="{9D8B030D-6E8A-4147-A177-3AD203B41FA5}">
                      <a16:colId xmlns:a16="http://schemas.microsoft.com/office/drawing/2014/main" val="3550233431"/>
                    </a:ext>
                  </a:extLst>
                </a:gridCol>
                <a:gridCol w="2719137">
                  <a:extLst>
                    <a:ext uri="{9D8B030D-6E8A-4147-A177-3AD203B41FA5}">
                      <a16:colId xmlns:a16="http://schemas.microsoft.com/office/drawing/2014/main" val="527065288"/>
                    </a:ext>
                  </a:extLst>
                </a:gridCol>
                <a:gridCol w="2719137">
                  <a:extLst>
                    <a:ext uri="{9D8B030D-6E8A-4147-A177-3AD203B41FA5}">
                      <a16:colId xmlns:a16="http://schemas.microsoft.com/office/drawing/2014/main" val="402510578"/>
                    </a:ext>
                  </a:extLst>
                </a:gridCol>
                <a:gridCol w="2719137">
                  <a:extLst>
                    <a:ext uri="{9D8B030D-6E8A-4147-A177-3AD203B41FA5}">
                      <a16:colId xmlns:a16="http://schemas.microsoft.com/office/drawing/2014/main" val="803353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2200" b="1" dirty="0"/>
                        <a:t>AAPL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200" b="1" dirty="0"/>
                        <a:t>MSFT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200" b="1" dirty="0"/>
                        <a:t>AMZN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200" b="1" dirty="0"/>
                        <a:t>GOOG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713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2200" b="1" dirty="0"/>
                        <a:t>1.018751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200" b="1"/>
                        <a:t>1.071106</a:t>
                      </a:r>
                      <a:endParaRPr lang="it-IT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200" b="1" dirty="0"/>
                        <a:t>1.250375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200" b="1" dirty="0"/>
                        <a:t>1.029296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032321"/>
                  </a:ext>
                </a:extLst>
              </a:tr>
            </a:tbl>
          </a:graphicData>
        </a:graphic>
      </p:graphicFrame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072353A-E922-464A-9187-7BBBE0E28020}"/>
              </a:ext>
            </a:extLst>
          </p:cNvPr>
          <p:cNvSpPr txBox="1"/>
          <p:nvPr/>
        </p:nvSpPr>
        <p:spPr>
          <a:xfrm flipH="1">
            <a:off x="776385" y="4410921"/>
            <a:ext cx="108765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sym typeface="Wingdings" panose="05000000000000000000" pitchFamily="2" charset="2"/>
              </a:rPr>
              <a:t>Si può dire che tutti gli assets seguono l’andamento del mercato, inoltre AMZN è il titolo più rischioso, in quanto avendo un </a:t>
            </a:r>
            <a:r>
              <a:rPr lang="el-GR" sz="2200" b="1" dirty="0">
                <a:sym typeface="Wingdings" panose="05000000000000000000" pitchFamily="2" charset="2"/>
              </a:rPr>
              <a:t>β</a:t>
            </a:r>
            <a:r>
              <a:rPr lang="it-IT" sz="2200" b="1" dirty="0">
                <a:sym typeface="Wingdings" panose="05000000000000000000" pitchFamily="2" charset="2"/>
              </a:rPr>
              <a:t> maggiore di uno si muove nella stessa direzione del mercato, ma con maggiore volatilità.</a:t>
            </a:r>
          </a:p>
        </p:txBody>
      </p:sp>
    </p:spTree>
    <p:extLst>
      <p:ext uri="{BB962C8B-B14F-4D97-AF65-F5344CB8AC3E}">
        <p14:creationId xmlns:p14="http://schemas.microsoft.com/office/powerpoint/2010/main" val="1891167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asella di testo 109"/>
          <p:cNvSpPr txBox="1"/>
          <p:nvPr/>
        </p:nvSpPr>
        <p:spPr>
          <a:xfrm>
            <a:off x="2887596" y="486221"/>
            <a:ext cx="641682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ANDAMENTO DI BETA NEL TEMPO</a:t>
            </a:r>
          </a:p>
        </p:txBody>
      </p:sp>
      <p:grpSp>
        <p:nvGrpSpPr>
          <p:cNvPr id="61" name="Gruppo 60" descr="Questa è un icona di un grafico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igura a mano libera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3" name="Figura a mano libera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4" name="Figura a mano libera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p:sp>
        <p:nvSpPr>
          <p:cNvPr id="33" name="Casella di testo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884637" y="651307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0" name="Figura a mano libera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4" y="6354737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13" name="Casella di testo 32">
            <a:extLst>
              <a:ext uri="{FF2B5EF4-FFF2-40B4-BE49-F238E27FC236}">
                <a16:creationId xmlns:a16="http://schemas.microsoft.com/office/drawing/2014/main" id="{5542CC80-E4DD-430F-81AC-2CB631DC25BC}"/>
              </a:ext>
            </a:extLst>
          </p:cNvPr>
          <p:cNvSpPr txBox="1"/>
          <p:nvPr/>
        </p:nvSpPr>
        <p:spPr>
          <a:xfrm>
            <a:off x="11884637" y="6481179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23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FF76B40-3DD4-4E17-AE35-9081C6F81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58" y="1140013"/>
            <a:ext cx="10816884" cy="559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74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ttangol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3" name="Casella di testo 12"/>
          <p:cNvSpPr txBox="1"/>
          <p:nvPr/>
        </p:nvSpPr>
        <p:spPr>
          <a:xfrm>
            <a:off x="485509" y="2354375"/>
            <a:ext cx="1122098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800" b="1" dirty="0">
                <a:solidFill>
                  <a:srgbClr val="FFFFFF"/>
                </a:solidFill>
                <a:latin typeface="+mj-lt"/>
              </a:rPr>
              <a:t>PORTFOLIO MANAGEMENT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11</a:t>
            </a:r>
          </a:p>
        </p:txBody>
      </p:sp>
    </p:spTree>
    <p:extLst>
      <p:ext uri="{BB962C8B-B14F-4D97-AF65-F5344CB8AC3E}">
        <p14:creationId xmlns:p14="http://schemas.microsoft.com/office/powerpoint/2010/main" val="2518894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asella di testo 109"/>
          <p:cNvSpPr txBox="1"/>
          <p:nvPr/>
        </p:nvSpPr>
        <p:spPr>
          <a:xfrm>
            <a:off x="3846191" y="486221"/>
            <a:ext cx="449963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PESI DEL PORTAFOGLIO</a:t>
            </a:r>
          </a:p>
        </p:txBody>
      </p:sp>
      <p:grpSp>
        <p:nvGrpSpPr>
          <p:cNvPr id="61" name="Gruppo 60" descr="Questa è un icona di un grafico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igura a mano libera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3" name="Figura a mano libera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4" name="Figura a mano libera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p:sp>
        <p:nvSpPr>
          <p:cNvPr id="33" name="Casella di testo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884637" y="651307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0" name="Figura a mano libera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4" y="6354737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13" name="Casella di testo 32">
            <a:extLst>
              <a:ext uri="{FF2B5EF4-FFF2-40B4-BE49-F238E27FC236}">
                <a16:creationId xmlns:a16="http://schemas.microsoft.com/office/drawing/2014/main" id="{5542CC80-E4DD-430F-81AC-2CB631DC25BC}"/>
              </a:ext>
            </a:extLst>
          </p:cNvPr>
          <p:cNvSpPr txBox="1"/>
          <p:nvPr/>
        </p:nvSpPr>
        <p:spPr>
          <a:xfrm>
            <a:off x="11884637" y="6481179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28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1E5FB1E-E7B4-4603-B87C-6AAEAB2BC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06" y="971779"/>
            <a:ext cx="10655923" cy="5400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AE0C2AF-AA05-4BC1-A05B-6582FE6F2564}"/>
              </a:ext>
            </a:extLst>
          </p:cNvPr>
          <p:cNvSpPr txBox="1"/>
          <p:nvPr/>
        </p:nvSpPr>
        <p:spPr>
          <a:xfrm>
            <a:off x="2222061" y="2101515"/>
            <a:ext cx="1042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26,53%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ABAAD3F-27E8-4D76-9639-27F288965067}"/>
              </a:ext>
            </a:extLst>
          </p:cNvPr>
          <p:cNvSpPr txBox="1"/>
          <p:nvPr/>
        </p:nvSpPr>
        <p:spPr>
          <a:xfrm>
            <a:off x="7074797" y="2770352"/>
            <a:ext cx="1042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20,85%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0AF4760-D113-4F06-BA9B-39E089BA283D}"/>
              </a:ext>
            </a:extLst>
          </p:cNvPr>
          <p:cNvSpPr txBox="1"/>
          <p:nvPr/>
        </p:nvSpPr>
        <p:spPr>
          <a:xfrm>
            <a:off x="9737787" y="3411095"/>
            <a:ext cx="1042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16,69%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C6A0ADC-BD22-4EEE-8A5D-43E1CAA847E6}"/>
              </a:ext>
            </a:extLst>
          </p:cNvPr>
          <p:cNvSpPr txBox="1"/>
          <p:nvPr/>
        </p:nvSpPr>
        <p:spPr>
          <a:xfrm>
            <a:off x="4588271" y="1901460"/>
            <a:ext cx="1042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35,91%</a:t>
            </a:r>
          </a:p>
        </p:txBody>
      </p:sp>
    </p:spTree>
    <p:extLst>
      <p:ext uri="{BB962C8B-B14F-4D97-AF65-F5344CB8AC3E}">
        <p14:creationId xmlns:p14="http://schemas.microsoft.com/office/powerpoint/2010/main" val="4286695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asella di testo 109"/>
          <p:cNvSpPr txBox="1"/>
          <p:nvPr/>
        </p:nvSpPr>
        <p:spPr>
          <a:xfrm>
            <a:off x="4442499" y="165381"/>
            <a:ext cx="330699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DATA SUMMARY </a:t>
            </a:r>
          </a:p>
        </p:txBody>
      </p:sp>
      <p:grpSp>
        <p:nvGrpSpPr>
          <p:cNvPr id="61" name="Gruppo 60" descr="Questa è un icona di un grafico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igura a mano libera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3" name="Figura a mano libera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4" name="Figura a mano libera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30" name="Figura a mano libera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33" name="Casella di testo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45089485-F6F9-4E90-B5F6-E8239463B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7" y="842134"/>
            <a:ext cx="10993819" cy="563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36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asella di testo 109"/>
          <p:cNvSpPr txBox="1"/>
          <p:nvPr/>
        </p:nvSpPr>
        <p:spPr>
          <a:xfrm>
            <a:off x="3352464" y="486221"/>
            <a:ext cx="548708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RITORNO DEL PORTAFOGLIO</a:t>
            </a:r>
          </a:p>
        </p:txBody>
      </p:sp>
      <p:grpSp>
        <p:nvGrpSpPr>
          <p:cNvPr id="61" name="Gruppo 60" descr="Questa è un icona di un grafico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igura a mano libera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3" name="Figura a mano libera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4" name="Figura a mano libera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p:sp>
        <p:nvSpPr>
          <p:cNvPr id="33" name="Casella di testo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884637" y="651307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0" name="Figura a mano libera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4" y="6354737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13" name="Casella di testo 32">
            <a:extLst>
              <a:ext uri="{FF2B5EF4-FFF2-40B4-BE49-F238E27FC236}">
                <a16:creationId xmlns:a16="http://schemas.microsoft.com/office/drawing/2014/main" id="{5542CC80-E4DD-430F-81AC-2CB631DC25BC}"/>
              </a:ext>
            </a:extLst>
          </p:cNvPr>
          <p:cNvSpPr txBox="1"/>
          <p:nvPr/>
        </p:nvSpPr>
        <p:spPr>
          <a:xfrm>
            <a:off x="11884637" y="6481179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29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4710D0B-09AE-4061-8ED1-8FC6A002A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1" y="1118143"/>
            <a:ext cx="1130549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06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ttangol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3" name="Casella di testo 12"/>
          <p:cNvSpPr txBox="1"/>
          <p:nvPr/>
        </p:nvSpPr>
        <p:spPr>
          <a:xfrm>
            <a:off x="485509" y="2354375"/>
            <a:ext cx="1122098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800" b="1" dirty="0">
                <a:solidFill>
                  <a:srgbClr val="FFFFFF"/>
                </a:solidFill>
                <a:latin typeface="+mj-lt"/>
              </a:rPr>
              <a:t>WEB APPLET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11</a:t>
            </a:r>
          </a:p>
        </p:txBody>
      </p:sp>
    </p:spTree>
    <p:extLst>
      <p:ext uri="{BB962C8B-B14F-4D97-AF65-F5344CB8AC3E}">
        <p14:creationId xmlns:p14="http://schemas.microsoft.com/office/powerpoint/2010/main" val="2226185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ttangol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3" name="Casella di testo 12"/>
          <p:cNvSpPr txBox="1"/>
          <p:nvPr/>
        </p:nvSpPr>
        <p:spPr>
          <a:xfrm>
            <a:off x="485509" y="2354375"/>
            <a:ext cx="1122098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800" b="1" dirty="0">
                <a:solidFill>
                  <a:srgbClr val="FFFFFF"/>
                </a:solidFill>
                <a:latin typeface="+mj-lt"/>
              </a:rPr>
              <a:t>DESCRIPTIVE ANALITYCS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11</a:t>
            </a:r>
          </a:p>
        </p:txBody>
      </p:sp>
      <p:sp>
        <p:nvSpPr>
          <p:cNvPr id="11" name="Casella di testo 12">
            <a:extLst>
              <a:ext uri="{FF2B5EF4-FFF2-40B4-BE49-F238E27FC236}">
                <a16:creationId xmlns:a16="http://schemas.microsoft.com/office/drawing/2014/main" id="{DACEF430-752E-46AF-8729-FEB0A4D27029}"/>
              </a:ext>
            </a:extLst>
          </p:cNvPr>
          <p:cNvSpPr txBox="1"/>
          <p:nvPr/>
        </p:nvSpPr>
        <p:spPr>
          <a:xfrm>
            <a:off x="485509" y="3457185"/>
            <a:ext cx="1114651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2000" dirty="0">
                <a:solidFill>
                  <a:srgbClr val="FFFFFF"/>
                </a:solidFill>
                <a:latin typeface="+mj-lt"/>
              </a:rPr>
              <a:t>Interpretazione dei dati storici per comprendere meglio i </a:t>
            </a:r>
            <a:br>
              <a:rPr lang="it-IT" sz="2000" dirty="0">
                <a:solidFill>
                  <a:srgbClr val="FFFFFF"/>
                </a:solidFill>
                <a:latin typeface="+mj-lt"/>
              </a:rPr>
            </a:br>
            <a:r>
              <a:rPr lang="it-IT" sz="2000" dirty="0">
                <a:solidFill>
                  <a:srgbClr val="FFFFFF"/>
                </a:solidFill>
                <a:latin typeface="+mj-lt"/>
              </a:rPr>
              <a:t>cambiamenti che si sono verificati</a:t>
            </a:r>
          </a:p>
        </p:txBody>
      </p:sp>
    </p:spTree>
    <p:extLst>
      <p:ext uri="{BB962C8B-B14F-4D97-AF65-F5344CB8AC3E}">
        <p14:creationId xmlns:p14="http://schemas.microsoft.com/office/powerpoint/2010/main" val="104049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asella di testo 109"/>
          <p:cNvSpPr txBox="1"/>
          <p:nvPr/>
        </p:nvSpPr>
        <p:spPr>
          <a:xfrm>
            <a:off x="2595043" y="165381"/>
            <a:ext cx="700191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CONTINOUS COMPOUNDED RETURN</a:t>
            </a:r>
          </a:p>
        </p:txBody>
      </p:sp>
      <p:grpSp>
        <p:nvGrpSpPr>
          <p:cNvPr id="61" name="Gruppo 60" descr="Questa è un icona di un grafico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igura a mano libera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3" name="Figura a mano libera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4" name="Figura a mano libera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E36845A-1227-45C3-81DE-4E3C0BF0B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26"/>
          <a:stretch/>
        </p:blipFill>
        <p:spPr>
          <a:xfrm>
            <a:off x="465259" y="1030902"/>
            <a:ext cx="11303525" cy="5450277"/>
          </a:xfrm>
          <a:prstGeom prst="rect">
            <a:avLst/>
          </a:prstGeom>
        </p:spPr>
      </p:pic>
      <p:sp>
        <p:nvSpPr>
          <p:cNvPr id="30" name="Figura a mano libera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33" name="Casella di testo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884637" y="6481179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78343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asella di testo 109"/>
          <p:cNvSpPr txBox="1"/>
          <p:nvPr/>
        </p:nvSpPr>
        <p:spPr>
          <a:xfrm>
            <a:off x="4107481" y="165381"/>
            <a:ext cx="397705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BOXPLOT E OUTLIERS</a:t>
            </a:r>
          </a:p>
        </p:txBody>
      </p:sp>
      <p:grpSp>
        <p:nvGrpSpPr>
          <p:cNvPr id="61" name="Gruppo 60" descr="Questa è un icona di un grafico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igura a mano libera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3" name="Figura a mano libera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4" name="Figura a mano libera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p:sp>
        <p:nvSpPr>
          <p:cNvPr id="30" name="Figura a mano libera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33" name="Casella di testo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884637" y="6481179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C108109-D9B2-41A9-9652-B33635549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07" y="1286623"/>
            <a:ext cx="5702593" cy="216546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AA607C7-E6C6-454A-A7FF-66F7D5D69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7" y="1344939"/>
            <a:ext cx="5569236" cy="21781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C8E3A23-B9E3-4631-A17F-444931A5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428" y="3942846"/>
            <a:ext cx="5810549" cy="229246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AB5BBD4-BB18-47D4-A3D5-979D73CF39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7825" y="3942846"/>
            <a:ext cx="5499383" cy="23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51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asella di testo 109"/>
          <p:cNvSpPr txBox="1"/>
          <p:nvPr/>
        </p:nvSpPr>
        <p:spPr>
          <a:xfrm>
            <a:off x="2547756" y="165381"/>
            <a:ext cx="70964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 err="1">
                <a:solidFill>
                  <a:srgbClr val="30353F"/>
                </a:solidFill>
                <a:latin typeface="+mj-lt"/>
              </a:rPr>
              <a:t>qq</a:t>
            </a:r>
            <a:r>
              <a:rPr lang="it-IT" sz="3200" b="1" dirty="0">
                <a:solidFill>
                  <a:srgbClr val="30353F"/>
                </a:solidFill>
                <a:latin typeface="+mj-lt"/>
              </a:rPr>
              <a:t>-PLOT E DISTRIBUZIONE NORMALE </a:t>
            </a:r>
          </a:p>
        </p:txBody>
      </p:sp>
      <p:grpSp>
        <p:nvGrpSpPr>
          <p:cNvPr id="61" name="Gruppo 60" descr="Questa è un icona di un grafico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igura a mano libera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3" name="Figura a mano libera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4" name="Figura a mano libera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p:sp>
        <p:nvSpPr>
          <p:cNvPr id="33" name="Casella di testo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884637" y="651307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0EB73D6-4701-4CDE-86C8-8CDF782B7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" y="957688"/>
            <a:ext cx="5967580" cy="298855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0C32783-753E-452D-B190-F3A0DBA6A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35"/>
          <a:stretch/>
        </p:blipFill>
        <p:spPr>
          <a:xfrm>
            <a:off x="5988836" y="839890"/>
            <a:ext cx="6117015" cy="327666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AC599FA-04EC-41EE-B8A2-CF70097AC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3" y="4012197"/>
            <a:ext cx="5850395" cy="284879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779A8AE-72B1-4C18-AB4F-6A74E1D06A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5"/>
          <a:stretch/>
        </p:blipFill>
        <p:spPr>
          <a:xfrm>
            <a:off x="6089795" y="3842212"/>
            <a:ext cx="6004214" cy="3043352"/>
          </a:xfrm>
          <a:prstGeom prst="rect">
            <a:avLst/>
          </a:prstGeom>
        </p:spPr>
      </p:pic>
      <p:sp>
        <p:nvSpPr>
          <p:cNvPr id="30" name="Figura a mano libera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4" y="6354737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19" name="Casella di testo 32">
            <a:extLst>
              <a:ext uri="{FF2B5EF4-FFF2-40B4-BE49-F238E27FC236}">
                <a16:creationId xmlns:a16="http://schemas.microsoft.com/office/drawing/2014/main" id="{0A68E0E5-7D96-4290-96EC-B5850FE3A1FF}"/>
              </a:ext>
            </a:extLst>
          </p:cNvPr>
          <p:cNvSpPr txBox="1"/>
          <p:nvPr/>
        </p:nvSpPr>
        <p:spPr>
          <a:xfrm>
            <a:off x="11884637" y="6481179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31361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asella di testo 109"/>
          <p:cNvSpPr txBox="1"/>
          <p:nvPr/>
        </p:nvSpPr>
        <p:spPr>
          <a:xfrm>
            <a:off x="3591311" y="165381"/>
            <a:ext cx="500938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DISTRIBUZIONE NORMALE </a:t>
            </a:r>
          </a:p>
        </p:txBody>
      </p:sp>
      <p:grpSp>
        <p:nvGrpSpPr>
          <p:cNvPr id="61" name="Gruppo 60" descr="Questa è un icona di un grafico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igura a mano libera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3" name="Figura a mano libera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4" name="Figura a mano libera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p:sp>
        <p:nvSpPr>
          <p:cNvPr id="33" name="Casella di testo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884637" y="651307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0" name="Figura a mano libera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4" y="6354737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19" name="Casella di testo 32">
            <a:extLst>
              <a:ext uri="{FF2B5EF4-FFF2-40B4-BE49-F238E27FC236}">
                <a16:creationId xmlns:a16="http://schemas.microsoft.com/office/drawing/2014/main" id="{0A68E0E5-7D96-4290-96EC-B5850FE3A1FF}"/>
              </a:ext>
            </a:extLst>
          </p:cNvPr>
          <p:cNvSpPr txBox="1"/>
          <p:nvPr/>
        </p:nvSpPr>
        <p:spPr>
          <a:xfrm>
            <a:off x="11884637" y="6481179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36C4B154-9C58-4529-BE0E-6999DC4D5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2" y="777831"/>
            <a:ext cx="11309485" cy="585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85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ttangolo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" name="Figura a mano libera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3" name="Casella di testo 2"/>
          <p:cNvSpPr txBox="1"/>
          <p:nvPr/>
        </p:nvSpPr>
        <p:spPr>
          <a:xfrm>
            <a:off x="11857440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03" name="Casella di testo 102"/>
          <p:cNvSpPr txBox="1"/>
          <p:nvPr/>
        </p:nvSpPr>
        <p:spPr>
          <a:xfrm>
            <a:off x="501440" y="843974"/>
            <a:ext cx="339302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r>
              <a:rPr lang="it-IT" sz="3200" b="1" spc="-50" dirty="0">
                <a:solidFill>
                  <a:srgbClr val="FFFFFF"/>
                </a:solidFill>
              </a:rPr>
              <a:t>MEDIA  </a:t>
            </a:r>
          </a:p>
        </p:txBody>
      </p:sp>
      <p:cxnSp>
        <p:nvCxnSpPr>
          <p:cNvPr id="105" name="Connettore diritto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01440" y="1290601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o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igura a mano libera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38" name="Figura a mano libera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39" name="Figura a mano libera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5" name="Titolo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10</a:t>
            </a:r>
          </a:p>
        </p:txBody>
      </p:sp>
      <p:graphicFrame>
        <p:nvGraphicFramePr>
          <p:cNvPr id="9" name="Tabella 9">
            <a:extLst>
              <a:ext uri="{FF2B5EF4-FFF2-40B4-BE49-F238E27FC236}">
                <a16:creationId xmlns:a16="http://schemas.microsoft.com/office/drawing/2014/main" id="{E4C6DA4D-9A13-44E1-88A1-39B8383F3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216175"/>
              </p:ext>
            </p:extLst>
          </p:nvPr>
        </p:nvGraphicFramePr>
        <p:xfrm>
          <a:off x="216016" y="1915872"/>
          <a:ext cx="57723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3075">
                  <a:extLst>
                    <a:ext uri="{9D8B030D-6E8A-4147-A177-3AD203B41FA5}">
                      <a16:colId xmlns:a16="http://schemas.microsoft.com/office/drawing/2014/main" val="1886898847"/>
                    </a:ext>
                  </a:extLst>
                </a:gridCol>
                <a:gridCol w="1443075">
                  <a:extLst>
                    <a:ext uri="{9D8B030D-6E8A-4147-A177-3AD203B41FA5}">
                      <a16:colId xmlns:a16="http://schemas.microsoft.com/office/drawing/2014/main" val="705994664"/>
                    </a:ext>
                  </a:extLst>
                </a:gridCol>
                <a:gridCol w="1443075">
                  <a:extLst>
                    <a:ext uri="{9D8B030D-6E8A-4147-A177-3AD203B41FA5}">
                      <a16:colId xmlns:a16="http://schemas.microsoft.com/office/drawing/2014/main" val="130341391"/>
                    </a:ext>
                  </a:extLst>
                </a:gridCol>
                <a:gridCol w="1443075">
                  <a:extLst>
                    <a:ext uri="{9D8B030D-6E8A-4147-A177-3AD203B41FA5}">
                      <a16:colId xmlns:a16="http://schemas.microsoft.com/office/drawing/2014/main" val="1194085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AAPL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MSFT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AMZN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GOOG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262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0.01981523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0.01599514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0.02267329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0.01336765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04193"/>
                  </a:ext>
                </a:extLst>
              </a:tr>
            </a:tbl>
          </a:graphicData>
        </a:graphic>
      </p:graphicFrame>
      <p:sp>
        <p:nvSpPr>
          <p:cNvPr id="37" name="Casella di testo 102">
            <a:extLst>
              <a:ext uri="{FF2B5EF4-FFF2-40B4-BE49-F238E27FC236}">
                <a16:creationId xmlns:a16="http://schemas.microsoft.com/office/drawing/2014/main" id="{28CC641D-BA84-41A7-AB22-EABCCA924BB3}"/>
              </a:ext>
            </a:extLst>
          </p:cNvPr>
          <p:cNvSpPr txBox="1"/>
          <p:nvPr/>
        </p:nvSpPr>
        <p:spPr>
          <a:xfrm>
            <a:off x="448275" y="3771982"/>
            <a:ext cx="339302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r>
              <a:rPr lang="it-IT" sz="3200" b="1" spc="-50" dirty="0">
                <a:solidFill>
                  <a:srgbClr val="FFFFFF"/>
                </a:solidFill>
              </a:rPr>
              <a:t>VARIANZA</a:t>
            </a: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690CC78-D77A-4D92-8691-57EA419A5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1440" y="4221893"/>
            <a:ext cx="195468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abella 9">
            <a:extLst>
              <a:ext uri="{FF2B5EF4-FFF2-40B4-BE49-F238E27FC236}">
                <a16:creationId xmlns:a16="http://schemas.microsoft.com/office/drawing/2014/main" id="{40E38913-8266-4490-8152-9F22A1D19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603323"/>
              </p:ext>
            </p:extLst>
          </p:nvPr>
        </p:nvGraphicFramePr>
        <p:xfrm>
          <a:off x="216389" y="4768933"/>
          <a:ext cx="57723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3075">
                  <a:extLst>
                    <a:ext uri="{9D8B030D-6E8A-4147-A177-3AD203B41FA5}">
                      <a16:colId xmlns:a16="http://schemas.microsoft.com/office/drawing/2014/main" val="1886898847"/>
                    </a:ext>
                  </a:extLst>
                </a:gridCol>
                <a:gridCol w="1443075">
                  <a:extLst>
                    <a:ext uri="{9D8B030D-6E8A-4147-A177-3AD203B41FA5}">
                      <a16:colId xmlns:a16="http://schemas.microsoft.com/office/drawing/2014/main" val="705994664"/>
                    </a:ext>
                  </a:extLst>
                </a:gridCol>
                <a:gridCol w="1443075">
                  <a:extLst>
                    <a:ext uri="{9D8B030D-6E8A-4147-A177-3AD203B41FA5}">
                      <a16:colId xmlns:a16="http://schemas.microsoft.com/office/drawing/2014/main" val="130341391"/>
                    </a:ext>
                  </a:extLst>
                </a:gridCol>
                <a:gridCol w="1443075">
                  <a:extLst>
                    <a:ext uri="{9D8B030D-6E8A-4147-A177-3AD203B41FA5}">
                      <a16:colId xmlns:a16="http://schemas.microsoft.com/office/drawing/2014/main" val="1194085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AAPL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MSFT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AMZN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GOOG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262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0.005420782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0.003630559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0.006387189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0.004175347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04193"/>
                  </a:ext>
                </a:extLst>
              </a:tr>
            </a:tbl>
          </a:graphicData>
        </a:graphic>
      </p:graphicFrame>
      <p:sp>
        <p:nvSpPr>
          <p:cNvPr id="46" name="Casella di testo 102">
            <a:extLst>
              <a:ext uri="{FF2B5EF4-FFF2-40B4-BE49-F238E27FC236}">
                <a16:creationId xmlns:a16="http://schemas.microsoft.com/office/drawing/2014/main" id="{94474EA4-5A6B-4CAA-B5BB-F82F77F8479E}"/>
              </a:ext>
            </a:extLst>
          </p:cNvPr>
          <p:cNvSpPr txBox="1"/>
          <p:nvPr/>
        </p:nvSpPr>
        <p:spPr>
          <a:xfrm>
            <a:off x="6325360" y="798158"/>
            <a:ext cx="339302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r>
              <a:rPr lang="it-IT" sz="3200" b="1" spc="-50" dirty="0">
                <a:solidFill>
                  <a:srgbClr val="667181"/>
                </a:solidFill>
              </a:rPr>
              <a:t>Deviazione Standard  </a:t>
            </a: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5438099-FDF0-4A28-91A2-3B7722DAD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25346" y="1240984"/>
            <a:ext cx="3584188" cy="0"/>
          </a:xfrm>
          <a:prstGeom prst="line">
            <a:avLst/>
          </a:prstGeom>
          <a:ln w="9525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ella 9">
            <a:extLst>
              <a:ext uri="{FF2B5EF4-FFF2-40B4-BE49-F238E27FC236}">
                <a16:creationId xmlns:a16="http://schemas.microsoft.com/office/drawing/2014/main" id="{71A55F8A-88CD-4E59-8CDD-A319D4BE5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881922"/>
              </p:ext>
            </p:extLst>
          </p:nvPr>
        </p:nvGraphicFramePr>
        <p:xfrm>
          <a:off x="6227968" y="1899692"/>
          <a:ext cx="57723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3075">
                  <a:extLst>
                    <a:ext uri="{9D8B030D-6E8A-4147-A177-3AD203B41FA5}">
                      <a16:colId xmlns:a16="http://schemas.microsoft.com/office/drawing/2014/main" val="1886898847"/>
                    </a:ext>
                  </a:extLst>
                </a:gridCol>
                <a:gridCol w="1443075">
                  <a:extLst>
                    <a:ext uri="{9D8B030D-6E8A-4147-A177-3AD203B41FA5}">
                      <a16:colId xmlns:a16="http://schemas.microsoft.com/office/drawing/2014/main" val="705994664"/>
                    </a:ext>
                  </a:extLst>
                </a:gridCol>
                <a:gridCol w="1443075">
                  <a:extLst>
                    <a:ext uri="{9D8B030D-6E8A-4147-A177-3AD203B41FA5}">
                      <a16:colId xmlns:a16="http://schemas.microsoft.com/office/drawing/2014/main" val="130341391"/>
                    </a:ext>
                  </a:extLst>
                </a:gridCol>
                <a:gridCol w="1443075">
                  <a:extLst>
                    <a:ext uri="{9D8B030D-6E8A-4147-A177-3AD203B41FA5}">
                      <a16:colId xmlns:a16="http://schemas.microsoft.com/office/drawing/2014/main" val="1194085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AAPL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MSFT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AMZN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GOOG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262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0.07362596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0.06025412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0.07991989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0.06461693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04193"/>
                  </a:ext>
                </a:extLst>
              </a:tr>
            </a:tbl>
          </a:graphicData>
        </a:graphic>
      </p:graphicFrame>
      <p:sp>
        <p:nvSpPr>
          <p:cNvPr id="49" name="Casella di testo 102">
            <a:extLst>
              <a:ext uri="{FF2B5EF4-FFF2-40B4-BE49-F238E27FC236}">
                <a16:creationId xmlns:a16="http://schemas.microsoft.com/office/drawing/2014/main" id="{4DB3CDC9-6059-43F8-9DD8-AFE63767DAE8}"/>
              </a:ext>
            </a:extLst>
          </p:cNvPr>
          <p:cNvSpPr txBox="1"/>
          <p:nvPr/>
        </p:nvSpPr>
        <p:spPr>
          <a:xfrm>
            <a:off x="6325360" y="3690107"/>
            <a:ext cx="339302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r>
              <a:rPr lang="it-IT" sz="3200" b="1" spc="-50" dirty="0">
                <a:solidFill>
                  <a:srgbClr val="667181"/>
                </a:solidFill>
              </a:rPr>
              <a:t>VOLATILITÀ  </a:t>
            </a:r>
          </a:p>
        </p:txBody>
      </p: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EC65E0CD-898D-4766-A3F1-32EC1792F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25346" y="4150651"/>
            <a:ext cx="3584188" cy="0"/>
          </a:xfrm>
          <a:prstGeom prst="line">
            <a:avLst/>
          </a:prstGeom>
          <a:ln w="9525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BFEE7FE-23EA-4611-9821-348FE4E55755}"/>
              </a:ext>
            </a:extLst>
          </p:cNvPr>
          <p:cNvSpPr txBox="1"/>
          <p:nvPr/>
        </p:nvSpPr>
        <p:spPr>
          <a:xfrm flipH="1">
            <a:off x="6325346" y="4478514"/>
            <a:ext cx="42785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667181"/>
                </a:solidFill>
              </a:rPr>
              <a:t>La volatilità è maggiore, maggiore è la deviazione standard.</a:t>
            </a:r>
          </a:p>
          <a:p>
            <a:r>
              <a:rPr lang="it-IT" sz="2000" b="1" dirty="0">
                <a:solidFill>
                  <a:srgbClr val="667181"/>
                </a:solidFill>
              </a:rPr>
              <a:t>Il titolo più volatile è Amazon, il titolo meno volatile è Microsoft.</a:t>
            </a:r>
          </a:p>
        </p:txBody>
      </p:sp>
    </p:spTree>
    <p:extLst>
      <p:ext uri="{BB962C8B-B14F-4D97-AF65-F5344CB8AC3E}">
        <p14:creationId xmlns:p14="http://schemas.microsoft.com/office/powerpoint/2010/main" val="1761458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ttangolo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4381500" y="-952499"/>
            <a:ext cx="3429000" cy="12191997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" name="Figura a mano libera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3" name="Casella di testo 2"/>
          <p:cNvSpPr txBox="1"/>
          <p:nvPr/>
        </p:nvSpPr>
        <p:spPr>
          <a:xfrm>
            <a:off x="11857440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03" name="Casella di testo 102"/>
          <p:cNvSpPr txBox="1"/>
          <p:nvPr/>
        </p:nvSpPr>
        <p:spPr>
          <a:xfrm>
            <a:off x="501440" y="422740"/>
            <a:ext cx="339302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r>
              <a:rPr lang="it-IT" sz="3200" b="1" spc="-50" dirty="0">
                <a:solidFill>
                  <a:srgbClr val="667181"/>
                </a:solidFill>
              </a:rPr>
              <a:t>COVARIANZA  </a:t>
            </a:r>
          </a:p>
        </p:txBody>
      </p:sp>
      <p:cxnSp>
        <p:nvCxnSpPr>
          <p:cNvPr id="105" name="Connettore diritto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1440" y="859092"/>
            <a:ext cx="2706981" cy="0"/>
          </a:xfrm>
          <a:prstGeom prst="line">
            <a:avLst/>
          </a:prstGeom>
          <a:ln w="9525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olo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10</a:t>
            </a:r>
          </a:p>
        </p:txBody>
      </p:sp>
      <p:sp>
        <p:nvSpPr>
          <p:cNvPr id="46" name="Casella di testo 102">
            <a:extLst>
              <a:ext uri="{FF2B5EF4-FFF2-40B4-BE49-F238E27FC236}">
                <a16:creationId xmlns:a16="http://schemas.microsoft.com/office/drawing/2014/main" id="{94474EA4-5A6B-4CAA-B5BB-F82F77F8479E}"/>
              </a:ext>
            </a:extLst>
          </p:cNvPr>
          <p:cNvSpPr txBox="1"/>
          <p:nvPr/>
        </p:nvSpPr>
        <p:spPr>
          <a:xfrm>
            <a:off x="501440" y="3739556"/>
            <a:ext cx="339302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r>
              <a:rPr lang="it-IT" sz="3200" b="1" spc="-50" dirty="0">
                <a:solidFill>
                  <a:schemeClr val="bg1"/>
                </a:solidFill>
              </a:rPr>
              <a:t>CORRELAZIONE  </a:t>
            </a: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5438099-FDF0-4A28-91A2-3B7722DAD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1440" y="4197435"/>
            <a:ext cx="317158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5FDBEEFC-8E20-436C-BD88-7EEC531A7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599565"/>
              </p:ext>
            </p:extLst>
          </p:nvPr>
        </p:nvGraphicFramePr>
        <p:xfrm>
          <a:off x="501440" y="998204"/>
          <a:ext cx="11151492" cy="225397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29603">
                  <a:extLst>
                    <a:ext uri="{9D8B030D-6E8A-4147-A177-3AD203B41FA5}">
                      <a16:colId xmlns:a16="http://schemas.microsoft.com/office/drawing/2014/main" val="2802558403"/>
                    </a:ext>
                  </a:extLst>
                </a:gridCol>
                <a:gridCol w="2229603">
                  <a:extLst>
                    <a:ext uri="{9D8B030D-6E8A-4147-A177-3AD203B41FA5}">
                      <a16:colId xmlns:a16="http://schemas.microsoft.com/office/drawing/2014/main" val="1193736920"/>
                    </a:ext>
                  </a:extLst>
                </a:gridCol>
                <a:gridCol w="2230762">
                  <a:extLst>
                    <a:ext uri="{9D8B030D-6E8A-4147-A177-3AD203B41FA5}">
                      <a16:colId xmlns:a16="http://schemas.microsoft.com/office/drawing/2014/main" val="2607106265"/>
                    </a:ext>
                  </a:extLst>
                </a:gridCol>
                <a:gridCol w="2230762">
                  <a:extLst>
                    <a:ext uri="{9D8B030D-6E8A-4147-A177-3AD203B41FA5}">
                      <a16:colId xmlns:a16="http://schemas.microsoft.com/office/drawing/2014/main" val="1558615556"/>
                    </a:ext>
                  </a:extLst>
                </a:gridCol>
                <a:gridCol w="2230762">
                  <a:extLst>
                    <a:ext uri="{9D8B030D-6E8A-4147-A177-3AD203B41FA5}">
                      <a16:colId xmlns:a16="http://schemas.microsoft.com/office/drawing/2014/main" val="176016445"/>
                    </a:ext>
                  </a:extLst>
                </a:gridCol>
              </a:tblGrid>
              <a:tr h="450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1" cap="all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it-IT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1" cap="all">
                          <a:solidFill>
                            <a:schemeClr val="bg1"/>
                          </a:solidFill>
                          <a:effectLst/>
                        </a:rPr>
                        <a:t>AAPL</a:t>
                      </a:r>
                      <a:endParaRPr lang="it-IT" sz="20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1" cap="all">
                          <a:solidFill>
                            <a:schemeClr val="bg1"/>
                          </a:solidFill>
                          <a:effectLst/>
                        </a:rPr>
                        <a:t>MSFT</a:t>
                      </a:r>
                      <a:endParaRPr lang="it-IT" sz="20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1" cap="all">
                          <a:solidFill>
                            <a:schemeClr val="bg1"/>
                          </a:solidFill>
                          <a:effectLst/>
                        </a:rPr>
                        <a:t>AMZN</a:t>
                      </a:r>
                      <a:endParaRPr lang="it-IT" sz="20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1" cap="all" dirty="0">
                          <a:solidFill>
                            <a:schemeClr val="bg1"/>
                          </a:solidFill>
                          <a:effectLst/>
                        </a:rPr>
                        <a:t>GOOG</a:t>
                      </a:r>
                      <a:endParaRPr lang="it-IT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590039"/>
                  </a:ext>
                </a:extLst>
              </a:tr>
              <a:tr h="450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1" cap="all" dirty="0">
                          <a:solidFill>
                            <a:schemeClr val="bg1"/>
                          </a:solidFill>
                          <a:effectLst/>
                        </a:rPr>
                        <a:t>AAPL</a:t>
                      </a:r>
                      <a:endParaRPr lang="it-IT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0" dirty="0">
                          <a:effectLst/>
                        </a:rPr>
                        <a:t>0.005420782</a:t>
                      </a:r>
                      <a:endParaRPr lang="it-IT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0">
                          <a:effectLst/>
                        </a:rPr>
                        <a:t>0.001806696</a:t>
                      </a:r>
                      <a:endParaRPr lang="it-IT" sz="2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0">
                          <a:effectLst/>
                        </a:rPr>
                        <a:t>0.002024715</a:t>
                      </a:r>
                      <a:endParaRPr lang="it-IT" sz="2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0">
                          <a:effectLst/>
                        </a:rPr>
                        <a:t>0.001635556</a:t>
                      </a:r>
                      <a:endParaRPr lang="it-IT" sz="2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1041379"/>
                  </a:ext>
                </a:extLst>
              </a:tr>
              <a:tr h="450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1" cap="all">
                          <a:solidFill>
                            <a:schemeClr val="bg1"/>
                          </a:solidFill>
                          <a:effectLst/>
                        </a:rPr>
                        <a:t>MSFT</a:t>
                      </a:r>
                      <a:endParaRPr lang="it-IT" sz="20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0" dirty="0">
                          <a:effectLst/>
                        </a:rPr>
                        <a:t>0.001806696</a:t>
                      </a:r>
                      <a:endParaRPr lang="it-IT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0">
                          <a:effectLst/>
                        </a:rPr>
                        <a:t>0.003630559</a:t>
                      </a:r>
                      <a:endParaRPr lang="it-IT" sz="2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0">
                          <a:effectLst/>
                        </a:rPr>
                        <a:t>0.001969761</a:t>
                      </a:r>
                      <a:endParaRPr lang="it-IT" sz="2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0">
                          <a:effectLst/>
                        </a:rPr>
                        <a:t>0.001899068</a:t>
                      </a:r>
                      <a:endParaRPr lang="it-IT" sz="2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6889663"/>
                  </a:ext>
                </a:extLst>
              </a:tr>
              <a:tr h="450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1" cap="all">
                          <a:solidFill>
                            <a:schemeClr val="bg1"/>
                          </a:solidFill>
                          <a:effectLst/>
                        </a:rPr>
                        <a:t>AMZN</a:t>
                      </a:r>
                      <a:endParaRPr lang="it-IT" sz="20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0" dirty="0">
                          <a:effectLst/>
                        </a:rPr>
                        <a:t>0.002024715</a:t>
                      </a:r>
                      <a:endParaRPr lang="it-IT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0" dirty="0">
                          <a:effectLst/>
                        </a:rPr>
                        <a:t>0.001969761</a:t>
                      </a:r>
                      <a:endParaRPr lang="it-IT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0" dirty="0">
                          <a:effectLst/>
                        </a:rPr>
                        <a:t>0.006387189</a:t>
                      </a:r>
                      <a:endParaRPr lang="it-IT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0">
                          <a:effectLst/>
                        </a:rPr>
                        <a:t>0.002450915</a:t>
                      </a:r>
                      <a:endParaRPr lang="it-IT" sz="2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7528667"/>
                  </a:ext>
                </a:extLst>
              </a:tr>
              <a:tr h="450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1" cap="all" dirty="0">
                          <a:solidFill>
                            <a:schemeClr val="bg1"/>
                          </a:solidFill>
                          <a:effectLst/>
                        </a:rPr>
                        <a:t>GOOG</a:t>
                      </a:r>
                      <a:endParaRPr lang="it-IT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0">
                          <a:effectLst/>
                        </a:rPr>
                        <a:t>0.001635556</a:t>
                      </a:r>
                      <a:endParaRPr lang="it-IT" sz="2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42925" algn="ctr"/>
                        </a:tabLst>
                      </a:pPr>
                      <a:r>
                        <a:rPr lang="it-IT" sz="2000" b="0" dirty="0">
                          <a:effectLst/>
                        </a:rPr>
                        <a:t>0.001899068</a:t>
                      </a:r>
                      <a:endParaRPr lang="it-IT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0" dirty="0">
                          <a:effectLst/>
                        </a:rPr>
                        <a:t>0.002450915</a:t>
                      </a:r>
                      <a:endParaRPr lang="it-IT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0" dirty="0">
                          <a:effectLst/>
                        </a:rPr>
                        <a:t>0.004175347</a:t>
                      </a:r>
                      <a:endParaRPr lang="it-IT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2039695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A4D148C3-47B2-465A-B7C1-076FC0CBA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352165"/>
              </p:ext>
            </p:extLst>
          </p:nvPr>
        </p:nvGraphicFramePr>
        <p:xfrm>
          <a:off x="501440" y="4374256"/>
          <a:ext cx="11151492" cy="226285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29603">
                  <a:extLst>
                    <a:ext uri="{9D8B030D-6E8A-4147-A177-3AD203B41FA5}">
                      <a16:colId xmlns:a16="http://schemas.microsoft.com/office/drawing/2014/main" val="161871458"/>
                    </a:ext>
                  </a:extLst>
                </a:gridCol>
                <a:gridCol w="2229603">
                  <a:extLst>
                    <a:ext uri="{9D8B030D-6E8A-4147-A177-3AD203B41FA5}">
                      <a16:colId xmlns:a16="http://schemas.microsoft.com/office/drawing/2014/main" val="1851219564"/>
                    </a:ext>
                  </a:extLst>
                </a:gridCol>
                <a:gridCol w="2230762">
                  <a:extLst>
                    <a:ext uri="{9D8B030D-6E8A-4147-A177-3AD203B41FA5}">
                      <a16:colId xmlns:a16="http://schemas.microsoft.com/office/drawing/2014/main" val="2983976398"/>
                    </a:ext>
                  </a:extLst>
                </a:gridCol>
                <a:gridCol w="2230762">
                  <a:extLst>
                    <a:ext uri="{9D8B030D-6E8A-4147-A177-3AD203B41FA5}">
                      <a16:colId xmlns:a16="http://schemas.microsoft.com/office/drawing/2014/main" val="2071466030"/>
                    </a:ext>
                  </a:extLst>
                </a:gridCol>
                <a:gridCol w="2230762">
                  <a:extLst>
                    <a:ext uri="{9D8B030D-6E8A-4147-A177-3AD203B41FA5}">
                      <a16:colId xmlns:a16="http://schemas.microsoft.com/office/drawing/2014/main" val="1956172206"/>
                    </a:ext>
                  </a:extLst>
                </a:gridCol>
              </a:tblGrid>
              <a:tr h="4525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1" cap="all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it-IT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1" cap="all" dirty="0">
                          <a:solidFill>
                            <a:schemeClr val="bg1"/>
                          </a:solidFill>
                          <a:effectLst/>
                        </a:rPr>
                        <a:t>AAPL</a:t>
                      </a:r>
                      <a:endParaRPr lang="it-IT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1" cap="all" dirty="0">
                          <a:solidFill>
                            <a:schemeClr val="bg1"/>
                          </a:solidFill>
                          <a:effectLst/>
                        </a:rPr>
                        <a:t>MSFT</a:t>
                      </a:r>
                      <a:endParaRPr lang="it-IT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1" cap="all" dirty="0">
                          <a:solidFill>
                            <a:schemeClr val="bg1"/>
                          </a:solidFill>
                          <a:effectLst/>
                        </a:rPr>
                        <a:t>AMZN</a:t>
                      </a:r>
                      <a:endParaRPr lang="it-IT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1" cap="all" dirty="0">
                          <a:solidFill>
                            <a:schemeClr val="bg1"/>
                          </a:solidFill>
                          <a:effectLst/>
                        </a:rPr>
                        <a:t>GOOG</a:t>
                      </a:r>
                      <a:endParaRPr lang="it-IT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158574"/>
                  </a:ext>
                </a:extLst>
              </a:tr>
              <a:tr h="4525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1" cap="all" dirty="0">
                          <a:solidFill>
                            <a:schemeClr val="bg1"/>
                          </a:solidFill>
                          <a:effectLst/>
                        </a:rPr>
                        <a:t>AAPL</a:t>
                      </a:r>
                      <a:endParaRPr lang="it-IT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it-IT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effectLst/>
                        </a:rPr>
                        <a:t>0.4072560</a:t>
                      </a:r>
                      <a:endParaRPr lang="it-IT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>
                          <a:solidFill>
                            <a:schemeClr val="tx1"/>
                          </a:solidFill>
                          <a:effectLst/>
                        </a:rPr>
                        <a:t>0.3440948</a:t>
                      </a:r>
                      <a:endParaRPr lang="it-IT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>
                          <a:solidFill>
                            <a:schemeClr val="tx1"/>
                          </a:solidFill>
                          <a:effectLst/>
                        </a:rPr>
                        <a:t>0.3437860</a:t>
                      </a:r>
                      <a:endParaRPr lang="it-IT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231233"/>
                  </a:ext>
                </a:extLst>
              </a:tr>
              <a:tr h="4525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1" cap="all">
                          <a:solidFill>
                            <a:schemeClr val="bg1"/>
                          </a:solidFill>
                          <a:effectLst/>
                        </a:rPr>
                        <a:t>MSFT</a:t>
                      </a:r>
                      <a:endParaRPr lang="it-IT" sz="20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effectLst/>
                        </a:rPr>
                        <a:t>0. 4072560</a:t>
                      </a:r>
                      <a:endParaRPr lang="it-IT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it-IT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effectLst/>
                        </a:rPr>
                        <a:t>0.4090457</a:t>
                      </a:r>
                      <a:endParaRPr lang="it-IT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effectLst/>
                        </a:rPr>
                        <a:t>0.4877614</a:t>
                      </a:r>
                      <a:endParaRPr lang="it-IT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819608"/>
                  </a:ext>
                </a:extLst>
              </a:tr>
              <a:tr h="4525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1" cap="all">
                          <a:solidFill>
                            <a:schemeClr val="bg1"/>
                          </a:solidFill>
                          <a:effectLst/>
                        </a:rPr>
                        <a:t>AMZN</a:t>
                      </a:r>
                      <a:endParaRPr lang="it-IT" sz="20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>
                          <a:solidFill>
                            <a:schemeClr val="tx1"/>
                          </a:solidFill>
                          <a:effectLst/>
                        </a:rPr>
                        <a:t>0. 3440948</a:t>
                      </a:r>
                      <a:endParaRPr lang="it-IT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effectLst/>
                        </a:rPr>
                        <a:t>0. 4090457</a:t>
                      </a:r>
                      <a:endParaRPr lang="it-IT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it-IT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effectLst/>
                        </a:rPr>
                        <a:t>0.4745992</a:t>
                      </a:r>
                      <a:endParaRPr lang="it-IT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800625"/>
                  </a:ext>
                </a:extLst>
              </a:tr>
              <a:tr h="4525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b="1" cap="all" dirty="0">
                          <a:solidFill>
                            <a:schemeClr val="bg1"/>
                          </a:solidFill>
                          <a:effectLst/>
                        </a:rPr>
                        <a:t>GOOG</a:t>
                      </a:r>
                      <a:endParaRPr lang="it-IT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>
                          <a:solidFill>
                            <a:schemeClr val="tx1"/>
                          </a:solidFill>
                          <a:effectLst/>
                        </a:rPr>
                        <a:t>0. 3437860</a:t>
                      </a:r>
                      <a:endParaRPr lang="it-IT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42925" algn="ctr"/>
                        </a:tabLst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effectLst/>
                        </a:rPr>
                        <a:t>0. 4877614</a:t>
                      </a:r>
                      <a:endParaRPr lang="it-IT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effectLst/>
                        </a:rPr>
                        <a:t>0. 4745992</a:t>
                      </a:r>
                      <a:endParaRPr lang="it-IT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it-IT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849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2242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7542836_TF88930311.potx" id="{64AD06AC-930D-41B0-A56D-460381E163C2}" vid="{B6EA4372-BD7F-414A-B309-C86891056F1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basata sui dati, di 24Slides</Template>
  <TotalTime>0</TotalTime>
  <Words>856</Words>
  <Application>Microsoft Office PowerPoint</Application>
  <PresentationFormat>Widescreen</PresentationFormat>
  <Paragraphs>248</Paragraphs>
  <Slides>21</Slides>
  <Notes>21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Segoe UI Light</vt:lpstr>
      <vt:lpstr>Tema di Office</vt:lpstr>
      <vt:lpstr>Diapositiva 1</vt:lpstr>
      <vt:lpstr>Diapositiva 2</vt:lpstr>
      <vt:lpstr>Diapositiva 11</vt:lpstr>
      <vt:lpstr>Diapositiva 2</vt:lpstr>
      <vt:lpstr>Diapositiva 2</vt:lpstr>
      <vt:lpstr>Diapositiva 2</vt:lpstr>
      <vt:lpstr>Diapositiva 2</vt:lpstr>
      <vt:lpstr>Diapositiva 10</vt:lpstr>
      <vt:lpstr>Diapositiva 10</vt:lpstr>
      <vt:lpstr>Diapositiva 2</vt:lpstr>
      <vt:lpstr>Diapositiva 11</vt:lpstr>
      <vt:lpstr>Diapositiva 2</vt:lpstr>
      <vt:lpstr>Diapositiva 2</vt:lpstr>
      <vt:lpstr>Diapositiva 2</vt:lpstr>
      <vt:lpstr>Diapositiva 11</vt:lpstr>
      <vt:lpstr>Diapositiva 2</vt:lpstr>
      <vt:lpstr>Diapositiva 2</vt:lpstr>
      <vt:lpstr>Diapositiva 11</vt:lpstr>
      <vt:lpstr>Diapositiva 2</vt:lpstr>
      <vt:lpstr>Diapositiva 2</vt:lpstr>
      <vt:lpstr>Diapositiva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2020-02-03T08:13:15Z</dcterms:created>
  <dcterms:modified xsi:type="dcterms:W3CDTF">2020-02-04T10:36:52Z</dcterms:modified>
</cp:coreProperties>
</file>